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74" r:id="rId6"/>
    <p:sldId id="260" r:id="rId7"/>
    <p:sldId id="265" r:id="rId8"/>
    <p:sldId id="263" r:id="rId9"/>
    <p:sldId id="264" r:id="rId10"/>
    <p:sldId id="259" r:id="rId11"/>
    <p:sldId id="269" r:id="rId12"/>
    <p:sldId id="266" r:id="rId13"/>
    <p:sldId id="267" r:id="rId14"/>
    <p:sldId id="270" r:id="rId15"/>
    <p:sldId id="271" r:id="rId16"/>
    <p:sldId id="273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0.63800000000000034</c:v>
                </c:pt>
                <c:pt idx="1">
                  <c:v>0.36600000000000021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0.58200000000000029</c:v>
                </c:pt>
                <c:pt idx="1">
                  <c:v>0.41800000000000015</c:v>
                </c:pt>
              </c:numCache>
            </c:numRef>
          </c:val>
        </c:ser>
        <c:axId val="144516224"/>
        <c:axId val="146192256"/>
      </c:barChart>
      <c:catAx>
        <c:axId val="144516224"/>
        <c:scaling>
          <c:orientation val="minMax"/>
        </c:scaling>
        <c:axPos val="b"/>
        <c:tickLblPos val="nextTo"/>
        <c:crossAx val="146192256"/>
        <c:crosses val="autoZero"/>
        <c:auto val="1"/>
        <c:lblAlgn val="ctr"/>
        <c:lblOffset val="100"/>
      </c:catAx>
      <c:valAx>
        <c:axId val="146192256"/>
        <c:scaling>
          <c:orientation val="minMax"/>
        </c:scaling>
        <c:axPos val="l"/>
        <c:majorGridlines/>
        <c:numFmt formatCode="0.00%" sourceLinked="1"/>
        <c:tickLblPos val="nextTo"/>
        <c:crossAx val="1445162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1050801118716271"/>
          <c:y val="0.27564072532770806"/>
          <c:w val="0.6453010052023207"/>
          <c:h val="0.4391476582923182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 каком учреждении ребенок посещает объединения дополнительного образования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детский сад</c:v>
                </c:pt>
                <c:pt idx="1">
                  <c:v>школа</c:v>
                </c:pt>
                <c:pt idx="2">
                  <c:v>Дворец детского творчества</c:v>
                </c:pt>
                <c:pt idx="3">
                  <c:v>прочие</c:v>
                </c:pt>
                <c:pt idx="4">
                  <c:v>не посещает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8.5000000000000006E-2</c:v>
                </c:pt>
                <c:pt idx="1">
                  <c:v>0.24100000000000008</c:v>
                </c:pt>
                <c:pt idx="2">
                  <c:v>8.4000000000000047E-2</c:v>
                </c:pt>
                <c:pt idx="3" formatCode="0%">
                  <c:v>0.42000000000000015</c:v>
                </c:pt>
                <c:pt idx="4">
                  <c:v>0.28700000000000014</c:v>
                </c:pt>
              </c:numCache>
            </c:numRef>
          </c:val>
        </c:ser>
        <c:axId val="115255552"/>
        <c:axId val="115257344"/>
      </c:barChart>
      <c:catAx>
        <c:axId val="115255552"/>
        <c:scaling>
          <c:orientation val="minMax"/>
        </c:scaling>
        <c:axPos val="b"/>
        <c:tickLblPos val="nextTo"/>
        <c:crossAx val="115257344"/>
        <c:crosses val="autoZero"/>
        <c:auto val="1"/>
        <c:lblAlgn val="ctr"/>
        <c:lblOffset val="100"/>
      </c:catAx>
      <c:valAx>
        <c:axId val="115257344"/>
        <c:scaling>
          <c:orientation val="minMax"/>
        </c:scaling>
        <c:axPos val="l"/>
        <c:majorGridlines/>
        <c:numFmt formatCode="0.00%" sourceLinked="1"/>
        <c:tickLblPos val="nextTo"/>
        <c:crossAx val="115255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27537036947656"/>
          <c:y val="0.60088537685906429"/>
          <c:w val="0.24419098361051669"/>
          <c:h val="0.3862614662627849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Информируют ли Вас о дополнительных образовательных услугах?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0.68600000000000005</c:v>
                </c:pt>
                <c:pt idx="1">
                  <c:v>0.129</c:v>
                </c:pt>
                <c:pt idx="2">
                  <c:v>0.18500000000000008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600" dirty="0"/>
              <a:t>Причины нежелания посещать кружки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Причины нежелания посещать кружки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Нет информации о кружках</c:v>
                </c:pt>
                <c:pt idx="1">
                  <c:v>Не интересно</c:v>
                </c:pt>
                <c:pt idx="2">
                  <c:v>Не устраивает расписание</c:v>
                </c:pt>
                <c:pt idx="3">
                  <c:v>Недружественный коллектив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0.20800000000000007</c:v>
                </c:pt>
                <c:pt idx="1">
                  <c:v>0.22500000000000001</c:v>
                </c:pt>
                <c:pt idx="2">
                  <c:v>0.27500000000000002</c:v>
                </c:pt>
                <c:pt idx="3">
                  <c:v>5.1000000000000004E-2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Когда я </a:t>
            </a:r>
            <a:r>
              <a:rPr lang="ru-RU" sz="2800" dirty="0" smtClean="0"/>
              <a:t>думаю </a:t>
            </a:r>
            <a:r>
              <a:rPr lang="ru-RU" sz="2800" dirty="0"/>
              <a:t>о предстоящих занятиях в объединении, я испытываю чувство: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5.919092793832708E-2"/>
          <c:y val="0.20374270429900554"/>
          <c:w val="0.6612723350889449"/>
          <c:h val="0.796257295700994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Когда я думаю, о предстоящих занятиях в объединении, я испытываю чувство: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радости</c:v>
                </c:pt>
                <c:pt idx="1">
                  <c:v>скуки</c:v>
                </c:pt>
                <c:pt idx="2">
                  <c:v>тревоги</c:v>
                </c:pt>
                <c:pt idx="3">
                  <c:v>скорей бы закончились занятия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0.65200000000000036</c:v>
                </c:pt>
                <c:pt idx="1">
                  <c:v>9.7000000000000003E-2</c:v>
                </c:pt>
                <c:pt idx="2">
                  <c:v>9.7000000000000003E-2</c:v>
                </c:pt>
                <c:pt idx="3">
                  <c:v>0.15300000000000008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73256774934383206"/>
          <c:y val="0.25244340551181105"/>
          <c:w val="0.25076558398950138"/>
          <c:h val="0.5968736031913767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936103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МОЦ ДОД г. Элисты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состоянии работы МОО 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Элисты в системе Навигатор 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реализации Федерального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проекта «Успех каждого ребенка»</a:t>
            </a:r>
          </a:p>
          <a:p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полугодие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-2023 учебного года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" name="AutoShape 20"/>
          <p:cNvSpPr>
            <a:spLocks noChangeArrowheads="1"/>
          </p:cNvSpPr>
          <p:nvPr/>
        </p:nvSpPr>
        <p:spPr bwMode="auto">
          <a:xfrm>
            <a:off x="179512" y="980728"/>
            <a:ext cx="1368152" cy="1028700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Тарификация ПДО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2" name="AutoShape 18"/>
          <p:cNvSpPr>
            <a:spLocks noChangeArrowheads="1"/>
          </p:cNvSpPr>
          <p:nvPr/>
        </p:nvSpPr>
        <p:spPr bwMode="auto">
          <a:xfrm>
            <a:off x="1584325" y="1143000"/>
            <a:ext cx="976313" cy="581025"/>
          </a:xfrm>
          <a:prstGeom prst="rightArrow">
            <a:avLst>
              <a:gd name="adj1" fmla="val 50000"/>
              <a:gd name="adj2" fmla="val 420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2651125" y="923925"/>
            <a:ext cx="1466850" cy="1143000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допол-й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общеобраз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программы или АДОП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5148064" y="908720"/>
            <a:ext cx="1512168" cy="1148680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Рассмотрение и утверждение доп. программы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7740352" y="908720"/>
            <a:ext cx="1224137" cy="1253455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 ОО об утверждении программы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1584325" y="1143000"/>
            <a:ext cx="976313" cy="581025"/>
          </a:xfrm>
          <a:prstGeom prst="rightArrow">
            <a:avLst>
              <a:gd name="adj1" fmla="val 50000"/>
              <a:gd name="adj2" fmla="val 420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1043608" y="2636912"/>
            <a:ext cx="1800200" cy="1224135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Сканирование  правильно оформленной программы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3923928" y="2636912"/>
            <a:ext cx="1800200" cy="1296144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Выкладка скана программы  в систему Навигатор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732240" y="2636913"/>
            <a:ext cx="1728192" cy="1224136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Модерация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827584" y="4365104"/>
            <a:ext cx="1728191" cy="1512168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 ОО о зачислении детей. Открытие записи на программу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3635896" y="4365104"/>
            <a:ext cx="1800199" cy="1512168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Закрытие программы в связи с набором детей.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5" name="AutoShape 1"/>
          <p:cNvSpPr>
            <a:spLocks noChangeArrowheads="1"/>
          </p:cNvSpPr>
          <p:nvPr/>
        </p:nvSpPr>
        <p:spPr bwMode="auto">
          <a:xfrm>
            <a:off x="6444208" y="4365104"/>
            <a:ext cx="1550442" cy="1512168"/>
          </a:xfrm>
          <a:prstGeom prst="flowChartPredefined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Системное заполнение электронного журнала посещаемости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4139952" y="1196752"/>
            <a:ext cx="976313" cy="581025"/>
          </a:xfrm>
          <a:prstGeom prst="rightArrow">
            <a:avLst>
              <a:gd name="adj1" fmla="val 50000"/>
              <a:gd name="adj2" fmla="val 420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6660232" y="1268760"/>
            <a:ext cx="976313" cy="581025"/>
          </a:xfrm>
          <a:prstGeom prst="rightArrow">
            <a:avLst>
              <a:gd name="adj1" fmla="val 50000"/>
              <a:gd name="adj2" fmla="val 420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2699792" y="4869160"/>
            <a:ext cx="976313" cy="581025"/>
          </a:xfrm>
          <a:prstGeom prst="rightArrow">
            <a:avLst>
              <a:gd name="adj1" fmla="val 50000"/>
              <a:gd name="adj2" fmla="val 420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5508104" y="4869160"/>
            <a:ext cx="976313" cy="581025"/>
          </a:xfrm>
          <a:prstGeom prst="rightArrow">
            <a:avLst>
              <a:gd name="adj1" fmla="val 50000"/>
              <a:gd name="adj2" fmla="val 420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0" y="4797152"/>
            <a:ext cx="976313" cy="581025"/>
          </a:xfrm>
          <a:prstGeom prst="rightArrow">
            <a:avLst>
              <a:gd name="adj1" fmla="val 50000"/>
              <a:gd name="adj2" fmla="val 420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915816" y="2924944"/>
            <a:ext cx="976312" cy="581025"/>
          </a:xfrm>
          <a:prstGeom prst="rightArrow">
            <a:avLst>
              <a:gd name="adj1" fmla="val 50000"/>
              <a:gd name="adj2" fmla="val 420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724128" y="2852936"/>
            <a:ext cx="976313" cy="581025"/>
          </a:xfrm>
          <a:prstGeom prst="rightArrow">
            <a:avLst>
              <a:gd name="adj1" fmla="val 50000"/>
              <a:gd name="adj2" fmla="val 420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1259632" y="108751"/>
            <a:ext cx="69847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действий в системе Навигатор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  <a:tab pos="2952750" algn="l"/>
                <a:tab pos="4314825" algn="l"/>
                <a:tab pos="5543550" algn="l"/>
                <a:tab pos="6943725" algn="l"/>
                <a:tab pos="8324850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  <a:tab pos="2952750" algn="l"/>
                <a:tab pos="4314825" algn="l"/>
                <a:tab pos="5543550" algn="l"/>
                <a:tab pos="6943725" algn="l"/>
                <a:tab pos="83248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8775" algn="l"/>
                <a:tab pos="2647950" algn="l"/>
                <a:tab pos="4229100" algn="l"/>
                <a:tab pos="5314950" algn="l"/>
                <a:tab pos="6934200" algn="l"/>
                <a:tab pos="7715250" algn="l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8775" algn="l"/>
                <a:tab pos="2647950" algn="l"/>
                <a:tab pos="4229100" algn="l"/>
                <a:tab pos="5314950" algn="l"/>
                <a:tab pos="6934200" algn="l"/>
                <a:tab pos="7715250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8775" algn="l"/>
                <a:tab pos="2647950" algn="l"/>
                <a:tab pos="4229100" algn="l"/>
                <a:tab pos="5314950" algn="l"/>
                <a:tab pos="6934200" algn="l"/>
                <a:tab pos="77152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1050" algn="l"/>
                <a:tab pos="2762250" algn="l"/>
                <a:tab pos="8362950" algn="l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1050" algn="l"/>
                <a:tab pos="2762250" algn="l"/>
                <a:tab pos="8362950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1050" algn="l"/>
                <a:tab pos="2762250" algn="l"/>
                <a:tab pos="83629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0" y="2924944"/>
            <a:ext cx="976313" cy="581025"/>
          </a:xfrm>
          <a:prstGeom prst="rightArrow">
            <a:avLst>
              <a:gd name="adj1" fmla="val 50000"/>
              <a:gd name="adj2" fmla="val 420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95536" y="1052736"/>
          <a:ext cx="813690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1600" y="260648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Посещение кружков</a:t>
            </a: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67544" y="404664"/>
          <a:ext cx="828092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51520" y="260648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23528" y="332656"/>
          <a:ext cx="828092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51520" y="332656"/>
          <a:ext cx="849694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се возможно - люди с ограниченными возможностями стоковые фото и изображен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3029747" cy="202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2201678"/>
            <a:ext cx="78488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Развитие системы дополнительного образования в рамках федерального проекта «Успех каждого ребенка» национального проекта «Образование» предусматривает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условий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позволяющих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детям с особыми образовательными потребностями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получать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качественное доступное дополнительное образование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охватить к 2024 году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программами дополнительного образования, в том числе с использованием дистанционных технологий,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охватить до 50 % детей с ОВЗ и инвалидностью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На 01 апреля 2022г в МОО г. Элисты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обучались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481 ребенок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ОВЗ и инвалидностью.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Согласно  данным МОО на 01 октября 2022г.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дополнительном образовании  (учреждениях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128 детей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1285689"/>
            <a:ext cx="81369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4200" algn="l"/>
              </a:tabLst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4200" algn="l"/>
              </a:tabLst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внимание!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5" y="96617"/>
            <a:ext cx="777686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Развитие 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истемы дополнительного образования в рамках федерального проекта «Успех каждого ребенка» национального проекта «Образование»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предусматривает охват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дополнительным образованием 80% детей в возрасте от 5 до 18 лет 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2024 году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 рамках проекта в каждом субъекте РФ создан общедоступный сайт-навигатор по дополнительным общеобразовательным программам.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Навигатор рассчитан на родителей, а также представителей учреждений дополнительного образования и органов местной власти, принимающих управленческие решения в области дополнительного образования.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99592" y="2453860"/>
            <a:ext cx="78488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истема (ЕАИС) уникальна и не имеет аналогов в международном масштабе.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Ее отличительная особенность — добровольное решение детей и родителей, по какой программе дополнительно заниматься. В системе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варианты мест дополнительного образования в регионе и их подробное описание: адрес, цели, программы и т. д.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899592" y="468149"/>
            <a:ext cx="77768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Навигатор дополнительного образования детей (ДОД) — это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единый портал федерального значения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цель — помочь родителям выбрать направления развития детей: секции, кружки.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-484308"/>
            <a:ext cx="813690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hlinkClick r:id="rId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hlinkClick r:id="rId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hlinkClick r:id="rId2"/>
              </a:rPr>
              <a:t>Федеральный закон от 29.12.2012 N 273-ФЗ (ред. от 07.10.2022) "Об образовании в Российской Федерации" (с </a:t>
            </a:r>
            <a:r>
              <a:rPr lang="ru-RU" sz="1600" b="1" dirty="0" err="1" smtClean="0">
                <a:hlinkClick r:id="rId2"/>
              </a:rPr>
              <a:t>изм</a:t>
            </a:r>
            <a:r>
              <a:rPr lang="ru-RU" sz="1600" b="1" dirty="0" smtClean="0">
                <a:hlinkClick r:id="rId2"/>
              </a:rPr>
              <a:t>. и доп., вступ. в силу с 13.10.2022)</a:t>
            </a:r>
            <a:endParaRPr lang="ru-RU" sz="16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28. Компетенция, права, обязанности и ответственность образовательной организации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rot="10800000" flipV="1">
            <a:off x="323528" y="1661240"/>
            <a:ext cx="85689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П.1.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организация обладает автономией, под которой понимается самостоятельность в осуществлении образовательной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научной, административной, финансово-экономической деятельности, разработке и принятии локальных нормативных актов в соответствии с настоящим Федеральным законом, иными нормативными правовыми актами Российской Федерации и уставом образовательной организации.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П.2.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Образовательные организации при реализации образовательных программ свободны в определении содержания образования,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выборе образовательных технологий, а также в выборе учебно-методического обеспечения,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иное не установлено настоящим Федеральным законом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3528" y="3593025"/>
            <a:ext cx="842493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П.3.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компетенции образовательной организации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установленной сфере деятельности относятся:…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разработка и утверждение образовательных программ образовательной организации, если иное не установлено настоящим Федеральным законом;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П.6. Образовательная организация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обязана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осуществлять свою деятельность в соответствии с законодательством об образовании, в том числе:</a:t>
            </a:r>
          </a:p>
          <a:p>
            <a:pPr marL="228600" indent="-228600" algn="just">
              <a:buAutoNum type="arabicParenR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обеспечивать реализацию в полном объеме образовательных программ, соответствие качества подготовки обучающихся установленным требованиям, соответствие применяемых форм, средств, методов обучения и воспитания возрастным, психофизическим особенностям, склонностям, способностям, интересам и потребностям обучающихся;</a:t>
            </a:r>
          </a:p>
          <a:p>
            <a:pPr marL="228600" indent="-2286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П.7. Образовательная организация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несет ответственность в установленном законодательством Российской Федерации порядке за невыполнение или ненадлежащее выполнение функций, отнесенных к ее компетенции,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…за реализацию не в полном объеме образовательных программ в соответствии с учебным планом, качество образования своих выпускников.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d.videouroki.net/html/2021/04/19/v_607d43f4c2919/99769180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136904" cy="6192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83684" y="59323"/>
            <a:ext cx="197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1050" algn="l"/>
                <a:tab pos="2762250" algn="l"/>
                <a:tab pos="52482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в Навигаторе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404663"/>
          <a:ext cx="7776863" cy="6120680"/>
        </p:xfrm>
        <a:graphic>
          <a:graphicData uri="http://schemas.openxmlformats.org/drawingml/2006/table">
            <a:tbl>
              <a:tblPr/>
              <a:tblGrid>
                <a:gridCol w="2213379"/>
                <a:gridCol w="1622983"/>
                <a:gridCol w="3940501"/>
              </a:tblGrid>
              <a:tr h="898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МБОУ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Подтверждение с помощью СНИЛС, %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Зачисление детей на программы, % от  общего количества детей в ОО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89,9%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Программы закрыты. Мест – 46%, услуги- 70,3%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52,3%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Нет лицензии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43%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Программы закрыты. Мест – 17,7%, услуги – 24,7%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В(с)СОШ №5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Нет лицензии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98%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Программы закрыты. Мест – 28,7%. Услуги – 30,2%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77,5%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закрыта  1 программа. Мест – 14,3%, услуги-40,5 %.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63,5%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закрыты 5 программ. Мест –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17,1%,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услуги –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23,4%.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72%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закрыта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 программа. Мест – 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65%, 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услуги – 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86,3%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№17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99%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 закрыты. Мест – 32%, услуги – 50,5%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94%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Программы закрыты. Мест – 23,6%, услуги – 26,4%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ЭМГ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51,9%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закрыты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3 программы. Мест – 18%, услуги – 23%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78,8%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Программы закрыты. Мест – 24,5%, услуги – 31,6%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45" marR="35045" marT="7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620691"/>
          <a:ext cx="7920881" cy="5918003"/>
        </p:xfrm>
        <a:graphic>
          <a:graphicData uri="http://schemas.openxmlformats.org/drawingml/2006/table">
            <a:tbl>
              <a:tblPr/>
              <a:tblGrid>
                <a:gridCol w="2254366"/>
                <a:gridCol w="1653040"/>
                <a:gridCol w="4013475"/>
              </a:tblGrid>
              <a:tr h="439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82,5%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закрыты 8 программ. Мест –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12,4%,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услуги –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15,4%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НОШ №22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99%</a:t>
                      </a:r>
                      <a:endParaRPr lang="ru-RU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Программа закрыта. Мест – 31,8,%, услуги – 31,8%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85,8%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закрыты 2 программы.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Мест –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%,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услуги –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28,2%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НОШ №24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82,3%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Нет лицензии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ЭЛ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82,9%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закрыты 4 программы. Мест – 43%, услуги – 72%. 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ЭТЛ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93%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закрыты 4 программы. Мест – 48,7%, услуги – 95%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ЭКГ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90%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закрыты 3 программы. Мест –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29,6%,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услуги –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41,7%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КНГ – школа полного дня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90,4%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закрыты 5 программ. Мест –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85,5%,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услуги – 100%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РНГ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98,2%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закрыты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 программы. Мест – 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51,8%, 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услуги – 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71,3%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КЭГ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93,5%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Программы закрыты. Мест – 22,1%, услуги – 25,8%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28" marR="43328" marT="94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Диаграмма ответов в Формах. Вопрос: Посещает ли Ваш ребенок объединения дополнительного образования. Количество ответов: 7 301 ответ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Диаграмма ответов в Формах. Вопрос: Посещает ли Ваш ребенок объединения дополнительного образования. Количество ответов: 7 301 ответ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2" name="AutoShape 6" descr="Диаграмма ответов в Формах. Вопрос: Посещает ли Ваш ребенок объединения дополнительного образования. Количество ответов: 7 301 ответ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4" name="AutoShape 8" descr="Диаграмма ответов в Формах. Вопрос: Посещает ли Ваш ребенок объединения дополнительного образования. Количество ответов: 7 301 ответ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6" name="AutoShape 10" descr="Диаграмма ответов в Формах. Вопрос: Посещает ли Ваш ребенок объединения дополнительного образования. Количество ответов: 7 301 ответ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8" name="AutoShape 12" descr="Диаграмма ответов в Формах. Вопрос: Посещает ли Ваш ребенок объединения дополнительного образования. Количество ответов: 7 301 ответ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70" name="AutoShape 14" descr="Диаграмма ответов в Формах. Вопрос: Посещает ли Ваш ребенок объединения дополнительного образования. Количество ответов: 7 301 ответ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72" name="AutoShape 16" descr="Диаграмма ответов в Формах. Вопрос: Посещает ли Ваш ребенок объединения дополнительного образования. Количество ответов: 7 301 ответ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74" name="AutoShape 18" descr="Диаграмма ответов в Формах. Вопрос: Посещает ли Ваш ребенок объединения дополнительного образования. Количество ответов: 7 301 ответ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76" name="AutoShape 20" descr="Диаграмма ответов в Формах. Вопрос: Посещает ли Ваш ребенок объединения дополнительного образования. Количество ответов: 7 301 ответ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78" name="AutoShape 22" descr="Диаграмма ответов в Формах. Вопрос: Посещает ли Ваш ребенок объединения дополнительного образования. Количество ответов: 7 301 ответ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971600" y="404664"/>
          <a:ext cx="7704855" cy="5852232"/>
        </p:xfrm>
        <a:graphic>
          <a:graphicData uri="http://schemas.openxmlformats.org/drawingml/2006/table">
            <a:tbl>
              <a:tblPr/>
              <a:tblGrid>
                <a:gridCol w="2696991"/>
                <a:gridCol w="2503932"/>
                <a:gridCol w="2503932"/>
              </a:tblGrid>
              <a:tr h="488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МКДОУ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Подтверждение с помощью СНИЛС, 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Зачисление на программы,%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80,5%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Лицензия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получена 28.11.2022г.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Программа готовится к выгрузке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63,5%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лицензии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97%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Нет лицензии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Нет лицензии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73,3%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Нет лицензии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76,6%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68%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№13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Нет лицензии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№15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Нет лицензии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№16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№17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62,3%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Нет лицензии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№18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№19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Нет лицензии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№20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85,2%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24" marR="40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1050" algn="l"/>
                <a:tab pos="2762250" algn="l"/>
                <a:tab pos="5248275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по подтверждению детей в Навигаторе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620685"/>
          <a:ext cx="7632848" cy="5673794"/>
        </p:xfrm>
        <a:graphic>
          <a:graphicData uri="http://schemas.openxmlformats.org/drawingml/2006/table">
            <a:tbl>
              <a:tblPr/>
              <a:tblGrid>
                <a:gridCol w="2671788"/>
                <a:gridCol w="2480530"/>
                <a:gridCol w="2480530"/>
              </a:tblGrid>
              <a:tr h="346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№21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№22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98%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№23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57,6%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Нет лицензии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94,3%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Нет лицензии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№28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№29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лицензии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Нет лицензии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№31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Нет лицензии,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выложена - 100%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№33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95,4%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№34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94,4%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Лицензия от 22.11.2022г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  <a:tab pos="2762250" algn="l"/>
                          <a:tab pos="524827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Программа готовится к выгрузке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63" marR="6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1050" algn="l"/>
                <a:tab pos="2762250" algn="l"/>
                <a:tab pos="52482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820</TotalTime>
  <Words>1234</Words>
  <Application>Microsoft Office PowerPoint</Application>
  <PresentationFormat>Экран (4:3)</PresentationFormat>
  <Paragraphs>235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МОЦ ДОД г. Элисты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МОЦ ДОД г. Элисты</dc:title>
  <dc:creator>2</dc:creator>
  <cp:lastModifiedBy>2</cp:lastModifiedBy>
  <cp:revision>124</cp:revision>
  <dcterms:created xsi:type="dcterms:W3CDTF">2022-11-10T14:23:21Z</dcterms:created>
  <dcterms:modified xsi:type="dcterms:W3CDTF">2022-12-01T11:02:33Z</dcterms:modified>
</cp:coreProperties>
</file>